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</p:sldMasterIdLst>
  <p:sldIdLst>
    <p:sldId id="257" r:id="rId6"/>
    <p:sldId id="260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CC00"/>
    <a:srgbClr val="FF6600"/>
    <a:srgbClr val="3366FF"/>
    <a:srgbClr val="98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92"/>
    <p:restoredTop sz="94612"/>
  </p:normalViewPr>
  <p:slideViewPr>
    <p:cSldViewPr snapToGrid="0" snapToObjects="1">
      <p:cViewPr varScale="1">
        <p:scale>
          <a:sx n="62" d="100"/>
          <a:sy n="62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2D51-F0C8-2E45-8398-EF37E7C6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39207-3D91-634E-8BE8-0E02A5DFB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75F0B-9D6F-3E4C-AC29-FA41B061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A16F0-429A-DF40-9913-C27F3A136002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01D5C-4113-894A-B15B-78D47CCB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spokane.wsu.edu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BC8BC-10DD-9346-815F-B6DF59A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SpoCougs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4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11F5D-2A4F-CA45-AD29-36F1FB45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2D51C-6F70-A544-B303-2428C81A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A16F0-429A-DF40-9913-C27F3A136002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6E9A6-B459-2944-8EC5-E771F1A5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spokane.wsu.edu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C9CA-BD85-0B4E-95AD-11D99507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SpoCougs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6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BCD2-2FA7-F648-8646-D5316810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7B16A-DEED-9641-85FE-542BCD99F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524C-C9B0-E341-9240-D440E966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A16F0-429A-DF40-9913-C27F3A136002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FDEB9-2AD5-224A-A51C-F150640D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spokane.wsu.edu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3D17-34B9-E347-AC90-16A0B425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SpoCougs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2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A820-CA3C-2540-A769-885225B3B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FF3EE-E45B-014C-B9EF-EE4AED59C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280E1-5910-7F46-8608-421B2427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A16F0-429A-DF40-9913-C27F3A136002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6820-DB2B-EB47-893C-EC69C84D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spokane.wsu.edu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8EB58-C7A0-2C42-9382-4725A711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SpoCougs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1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3E88-BF84-4E43-8557-73D44429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1114"/>
            <a:ext cx="10515600" cy="823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3E62C-BE5C-B44C-9492-01E4B2081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6694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1170E-02BD-DA44-A7A5-EDC63EC16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90853"/>
            <a:ext cx="5157787" cy="267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1D947-C475-474A-BA04-9B26E98AA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6694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8A1F6-5135-9E43-8263-086C6369A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90853"/>
            <a:ext cx="5183188" cy="267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E217A-B8A7-F245-9FE1-AE37626E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A16F0-429A-DF40-9913-C27F3A13600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3C283-4BB2-BF4A-81C8-D9093558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spokane.wsu.edu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090AE-A21B-D84E-93F5-83378CB0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SpoCougs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1896-7F4D-E34A-90EB-1A0FFAC0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5834"/>
            <a:ext cx="3932237" cy="151447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C3CE-8E32-1946-A3F5-FE7BA1F5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5495A-22C9-A048-93D1-8FAFD7B83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4611"/>
            <a:ext cx="3932237" cy="3228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6035F-5965-D742-8E89-1DFA6D37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A16F0-429A-DF40-9913-C27F3A136002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D41F7-484C-F34C-9ADE-315FCE70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spokane.wsu.edu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A9952-7641-6E48-A50E-DC766CD5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SpoCougs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7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0C03-8AC9-F842-998D-BDB29CDF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6FDD-66D7-C042-940F-62743290A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2A20D-DF61-C747-88D6-9745B0B60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4C118-8C72-B440-AC73-AFCA4A15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EA16F0-429A-DF40-9913-C27F3A13600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B0E6E-23FB-6D44-B9EC-5D3E3CB0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spokane.wsu.edu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E4748-4892-9E4D-A985-844F96AA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SpoCougs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50FD9-C3D7-CE4E-969C-D11FA306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1046922"/>
            <a:ext cx="7076661" cy="1537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E8D0E-C00F-CA42-93E4-D8237A975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609" y="2756452"/>
            <a:ext cx="7076661" cy="212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Firstname</a:t>
            </a:r>
            <a:r>
              <a:rPr lang="en-US" dirty="0"/>
              <a:t> Surname,</a:t>
            </a:r>
          </a:p>
          <a:p>
            <a:pPr lvl="0"/>
            <a:r>
              <a:rPr lang="en-US" dirty="0" err="1"/>
              <a:t>Titletitle</a:t>
            </a:r>
            <a:r>
              <a:rPr lang="en-US" dirty="0"/>
              <a:t> </a:t>
            </a:r>
            <a:r>
              <a:rPr lang="en-US" dirty="0" err="1"/>
              <a:t>Titletitle</a:t>
            </a:r>
            <a:r>
              <a:rPr lang="en-US" dirty="0"/>
              <a:t> </a:t>
            </a:r>
            <a:r>
              <a:rPr lang="en-US" dirty="0" err="1"/>
              <a:t>Titletitle</a:t>
            </a:r>
            <a:r>
              <a:rPr lang="en-US" dirty="0"/>
              <a:t> </a:t>
            </a:r>
            <a:r>
              <a:rPr lang="en-US" dirty="0" err="1"/>
              <a:t>Titletitle</a:t>
            </a:r>
            <a:r>
              <a:rPr lang="en-US" dirty="0"/>
              <a:t> </a:t>
            </a:r>
            <a:r>
              <a:rPr lang="en-US" dirty="0" err="1"/>
              <a:t>Titletitle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731B-418E-F042-9B42-F1842FC31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D572601-4EE6-0841-A992-14E1C7416B68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836E6-6DCB-DA43-92C4-52370F2E2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spokane.wsu.edu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80C54-625B-CD48-9A45-F1073FEFA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#SpoCougs</a:t>
            </a:r>
          </a:p>
        </p:txBody>
      </p:sp>
    </p:spTree>
    <p:extLst>
      <p:ext uri="{BB962C8B-B14F-4D97-AF65-F5344CB8AC3E}">
        <p14:creationId xmlns:p14="http://schemas.microsoft.com/office/powerpoint/2010/main" val="19300045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DF1BD-DD2E-F74C-B451-83F8FA5A9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BEA16F0-429A-DF40-9913-C27F3A136002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CD27-6337-4440-85A5-10FDE252E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spokane.wsu.edu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422D-8D97-B441-9C1E-D0312D474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#SpoCougs</a:t>
            </a:r>
          </a:p>
        </p:txBody>
      </p:sp>
    </p:spTree>
    <p:extLst>
      <p:ext uri="{BB962C8B-B14F-4D97-AF65-F5344CB8AC3E}">
        <p14:creationId xmlns:p14="http://schemas.microsoft.com/office/powerpoint/2010/main" val="30792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wsergo.com/Publish/Worksafe_Internet.jpg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pok.ehs@wsu.ed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088F3-1009-FF41-A4D5-7468C2BDF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79" y="1212113"/>
            <a:ext cx="7389430" cy="1786268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Laboratory Ergonomics​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6E88E8E-A971-9C49-BF51-298CC5731745}"/>
              </a:ext>
            </a:extLst>
          </p:cNvPr>
          <p:cNvSpPr txBox="1">
            <a:spLocks/>
          </p:cNvSpPr>
          <p:nvPr/>
        </p:nvSpPr>
        <p:spPr>
          <a:xfrm>
            <a:off x="439479" y="3859620"/>
            <a:ext cx="5656522" cy="968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Department of Environmental Health &amp; Safety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6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10607212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Task variability offers several advantages: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/>
              <a:t> </a:t>
            </a:r>
          </a:p>
          <a:p>
            <a:pPr eaLnBrk="1" hangingPunct="1"/>
            <a:r>
              <a:rPr lang="en-US" altLang="en-US" sz="2400" dirty="0"/>
              <a:t>Opportunity to change postures</a:t>
            </a:r>
          </a:p>
          <a:p>
            <a:pPr eaLnBrk="1" hangingPunct="1"/>
            <a:r>
              <a:rPr lang="en-US" altLang="en-US" sz="2400" dirty="0"/>
              <a:t>Different tasks can use different muscle groups</a:t>
            </a:r>
          </a:p>
          <a:p>
            <a:pPr eaLnBrk="1" hangingPunct="1"/>
            <a:r>
              <a:rPr lang="en-US" altLang="en-US" sz="2400" dirty="0"/>
              <a:t>Provides recovery time and pauses for stretches</a:t>
            </a:r>
          </a:p>
          <a:p>
            <a:pPr eaLnBrk="1" hangingPunct="1"/>
            <a:r>
              <a:rPr lang="en-US" altLang="en-US" sz="2400" dirty="0"/>
              <a:t>Tasks with highly repetitive motions and high hand forces can be spread out throughout the workday </a:t>
            </a:r>
          </a:p>
          <a:p>
            <a:pPr eaLnBrk="1" hangingPunct="1"/>
            <a:r>
              <a:rPr lang="en-US" altLang="en-US" sz="2400" dirty="0"/>
              <a:t>Users will be cognitively more alert and productive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Task Variability</a:t>
            </a:r>
          </a:p>
          <a:p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17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10607212" cy="435133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Pipetting</a:t>
            </a:r>
          </a:p>
          <a:p>
            <a:pPr eaLnBrk="1" hangingPunct="1"/>
            <a:r>
              <a:rPr lang="en-US" altLang="en-US" sz="2400" dirty="0"/>
              <a:t>Microscopy</a:t>
            </a:r>
          </a:p>
          <a:p>
            <a:pPr eaLnBrk="1" hangingPunct="1"/>
            <a:r>
              <a:rPr lang="en-US" altLang="en-US" sz="2400" dirty="0"/>
              <a:t>Microtome work</a:t>
            </a:r>
          </a:p>
          <a:p>
            <a:pPr eaLnBrk="1" hangingPunct="1"/>
            <a:r>
              <a:rPr lang="en-US" altLang="en-US" sz="2400" dirty="0"/>
              <a:t>Fume hoods/biological safety cabinets</a:t>
            </a:r>
          </a:p>
          <a:p>
            <a:pPr eaLnBrk="1" hangingPunct="1"/>
            <a:r>
              <a:rPr lang="en-US" altLang="en-US" sz="2400" dirty="0"/>
              <a:t>Micro-manipulation &amp; fine motor skills</a:t>
            </a:r>
          </a:p>
          <a:p>
            <a:pPr eaLnBrk="1" hangingPunct="1"/>
            <a:r>
              <a:rPr lang="en-US" altLang="en-US" sz="2400" dirty="0"/>
              <a:t>Standing work</a:t>
            </a:r>
          </a:p>
          <a:p>
            <a:pPr eaLnBrk="1" hangingPunct="1"/>
            <a:r>
              <a:rPr lang="en-US" altLang="en-US" sz="2400" dirty="0"/>
              <a:t>Computer work</a:t>
            </a:r>
          </a:p>
          <a:p>
            <a:pPr eaLnBrk="1" hangingPunct="1"/>
            <a:r>
              <a:rPr lang="en-US" altLang="en-US" sz="2400" dirty="0"/>
              <a:t>Lifting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Common laboratory activities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20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6754403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Associated risk factors: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</a:t>
            </a:r>
          </a:p>
          <a:p>
            <a:pPr eaLnBrk="1" hangingPunct="1"/>
            <a:r>
              <a:rPr lang="en-US" altLang="en-US" sz="2400" dirty="0"/>
              <a:t>Repetitive motions – hands, forearm, and thumb</a:t>
            </a:r>
          </a:p>
          <a:p>
            <a:pPr eaLnBrk="1" hangingPunct="1"/>
            <a:r>
              <a:rPr lang="en-US" altLang="en-US" sz="2400" dirty="0"/>
              <a:t>Pinch grips – handling tips and vials</a:t>
            </a:r>
          </a:p>
          <a:p>
            <a:pPr eaLnBrk="1" hangingPunct="1"/>
            <a:r>
              <a:rPr lang="en-US" altLang="en-US" sz="2400" dirty="0"/>
              <a:t>Bending and twisting of the wrist</a:t>
            </a:r>
          </a:p>
          <a:p>
            <a:pPr eaLnBrk="1" hangingPunct="1"/>
            <a:r>
              <a:rPr lang="en-US" altLang="en-US" sz="2400" dirty="0"/>
              <a:t>“Winged” elbows</a:t>
            </a:r>
          </a:p>
          <a:p>
            <a:pPr eaLnBrk="1" hangingPunct="1"/>
            <a:r>
              <a:rPr lang="en-US" altLang="en-US" sz="2400" dirty="0"/>
              <a:t>Neck bent forward or to the side and/or jutted chin</a:t>
            </a:r>
          </a:p>
          <a:p>
            <a:pPr eaLnBrk="1" hangingPunct="1"/>
            <a:r>
              <a:rPr lang="en-US" altLang="en-US" sz="2400" dirty="0"/>
              <a:t>Excessive force of the thumb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Pipetting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5904E-1752-4F42-89E6-773886F0E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637" y="2944477"/>
            <a:ext cx="3990258" cy="27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10607212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Preventative measures: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Electronic or latch-mode pipette instead of manual plunger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Use thin-walled tips that are easy to eject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Limit periods of continuous pipetting to 20 minutes (2-minute micro breaks)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Adjust height/position of sample holders, containers, and waste receptacles to assure neutral postures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Ensure proper back and thigh support by using adjustable stools or chairs with foot and arm rests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Pipetting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92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10607212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Associated risk factors: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</a:t>
            </a:r>
          </a:p>
          <a:p>
            <a:pPr eaLnBrk="1" hangingPunct="1"/>
            <a:r>
              <a:rPr lang="en-US" altLang="en-US" sz="2400" dirty="0"/>
              <a:t>Awkward and static posture of the neck and back</a:t>
            </a:r>
          </a:p>
          <a:p>
            <a:pPr eaLnBrk="1" hangingPunct="1"/>
            <a:r>
              <a:rPr lang="en-US" altLang="en-US" sz="2400" dirty="0"/>
              <a:t>Lack of leg or knee clearance under worktable</a:t>
            </a:r>
          </a:p>
          <a:p>
            <a:pPr eaLnBrk="1" hangingPunct="1"/>
            <a:r>
              <a:rPr lang="en-US" altLang="en-US" sz="2400" dirty="0"/>
              <a:t>Eye strain and fatigue</a:t>
            </a:r>
          </a:p>
          <a:p>
            <a:pPr eaLnBrk="1" hangingPunct="1"/>
            <a:r>
              <a:rPr lang="en-US" altLang="en-US" sz="2400" dirty="0"/>
              <a:t>Wrist &amp; arm contact stress</a:t>
            </a:r>
          </a:p>
          <a:p>
            <a:pPr eaLnBrk="1" hangingPunct="1"/>
            <a:r>
              <a:rPr lang="en-US" altLang="en-US" sz="2400" dirty="0"/>
              <a:t>Pinch grip when making adjustments</a:t>
            </a:r>
          </a:p>
          <a:p>
            <a:pPr eaLnBrk="1" hangingPunct="1"/>
            <a:r>
              <a:rPr lang="en-US" altLang="en-US" sz="2400" dirty="0"/>
              <a:t>“Winged” elbows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Microscopy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02D9D-1EA4-4DA8-847C-41F40B5B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0089" y="1263720"/>
            <a:ext cx="3750805" cy="45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1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10607212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Preventative measures: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Extended eye tube and/or variable height adapter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Adjust eyepiece’s height to allow neutral posture of head and neck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Position microscope close to the user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Avoid arm and wrist contact pressure by padding sharp and hard edges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Ensure feet are flat on the floor or use a footrest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Reduce repetitive motion and prolonged awkward postures by taking micro breaks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Microscopy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28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Microscopy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EE7E71CF-D257-4973-8FAB-5403A63E52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16" y="2285617"/>
            <a:ext cx="4452567" cy="418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25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5429037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Associated risk factors: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</a:t>
            </a:r>
          </a:p>
          <a:p>
            <a:pPr eaLnBrk="1" hangingPunct="1"/>
            <a:r>
              <a:rPr lang="en-US" altLang="en-US" sz="2400" dirty="0"/>
              <a:t>Highly repetitive functions</a:t>
            </a:r>
          </a:p>
          <a:p>
            <a:pPr eaLnBrk="1" hangingPunct="1"/>
            <a:r>
              <a:rPr lang="en-US" altLang="en-US" sz="2400" dirty="0"/>
              <a:t>Force of turning wheel</a:t>
            </a:r>
          </a:p>
          <a:p>
            <a:pPr eaLnBrk="1" hangingPunct="1"/>
            <a:r>
              <a:rPr lang="en-US" altLang="en-US" sz="2400" dirty="0"/>
              <a:t>Awkward and static postures of the arms, back, and neck </a:t>
            </a:r>
          </a:p>
          <a:p>
            <a:pPr eaLnBrk="1" hangingPunct="1"/>
            <a:r>
              <a:rPr lang="en-US" altLang="en-US" sz="2400" dirty="0"/>
              <a:t>Contact stress of the forearms and wrists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Microtome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31F02-2BEF-4162-AE96-4B34F71F5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23" y="2040351"/>
            <a:ext cx="4445521" cy="36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6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10607212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Preventative measures: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i="1" dirty="0"/>
          </a:p>
          <a:p>
            <a:pPr eaLnBrk="1" hangingPunct="1"/>
            <a:r>
              <a:rPr lang="en-US" altLang="en-US" sz="2400" dirty="0"/>
              <a:t>Place microtome at appropriate height based on user</a:t>
            </a:r>
          </a:p>
          <a:p>
            <a:pPr eaLnBrk="1" hangingPunct="1"/>
            <a:r>
              <a:rPr lang="en-US" altLang="en-US" sz="2400" dirty="0"/>
              <a:t>Use chair/stool with adjustable arm and footrest</a:t>
            </a:r>
          </a:p>
          <a:p>
            <a:pPr eaLnBrk="1" hangingPunct="1"/>
            <a:r>
              <a:rPr lang="en-US" altLang="en-US" sz="2400" dirty="0"/>
              <a:t>Protect wrist and forearms from contact stress by padding sharp and hard edges</a:t>
            </a:r>
          </a:p>
          <a:p>
            <a:pPr eaLnBrk="1" hangingPunct="1"/>
            <a:r>
              <a:rPr lang="en-US" altLang="en-US" sz="2400" dirty="0"/>
              <a:t>Use less force when turning hand wheel</a:t>
            </a:r>
          </a:p>
          <a:p>
            <a:pPr eaLnBrk="1" hangingPunct="1"/>
            <a:r>
              <a:rPr lang="en-US" altLang="en-US" sz="2400" dirty="0"/>
              <a:t>Take micro breaks</a:t>
            </a:r>
          </a:p>
          <a:p>
            <a:pPr eaLnBrk="1" hangingPunct="1"/>
            <a:r>
              <a:rPr lang="en-US" altLang="en-US" sz="2400" dirty="0"/>
              <a:t>Replace manual rotary microtome with an automatic one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Microtome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121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0351"/>
            <a:ext cx="7083176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Associated risk factors: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 </a:t>
            </a:r>
          </a:p>
          <a:p>
            <a:pPr eaLnBrk="1" hangingPunct="1"/>
            <a:r>
              <a:rPr lang="en-US" altLang="en-US" sz="2400" dirty="0"/>
              <a:t>Repetitive motions of the hands and wrists</a:t>
            </a:r>
          </a:p>
          <a:p>
            <a:pPr eaLnBrk="1" hangingPunct="1"/>
            <a:r>
              <a:rPr lang="en-US" altLang="en-US" sz="2400" dirty="0"/>
              <a:t>Constrained knee and leg space in fume hoods and older biological safety cabinets</a:t>
            </a:r>
          </a:p>
          <a:p>
            <a:pPr eaLnBrk="1" hangingPunct="1"/>
            <a:r>
              <a:rPr lang="en-US" altLang="en-US" sz="2400" dirty="0"/>
              <a:t>Awkward and static postures of the neck, torso, legs, arms, and wrists</a:t>
            </a:r>
          </a:p>
          <a:p>
            <a:pPr eaLnBrk="1" hangingPunct="1"/>
            <a:r>
              <a:rPr lang="en-US" altLang="en-US" sz="2400" dirty="0"/>
              <a:t>Contact stress on the forearms, wrists, and knees and/or legs</a:t>
            </a:r>
          </a:p>
          <a:p>
            <a:pPr eaLnBrk="1" hangingPunct="1"/>
            <a:r>
              <a:rPr lang="en-US" altLang="en-US" sz="2400" dirty="0"/>
              <a:t>Working with “winged” elbows</a:t>
            </a:r>
          </a:p>
          <a:p>
            <a:pPr eaLnBrk="1" hangingPunct="1"/>
            <a:r>
              <a:rPr lang="en-US" altLang="en-US" sz="2400" dirty="0"/>
              <a:t>Eye strain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Fume hoods &amp; biological safety cabinets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B9E0C-7C25-4896-96F9-338A8ECE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367" y="2040351"/>
            <a:ext cx="2964432" cy="3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5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6415355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 dirty="0"/>
              <a:t>Ergonomics</a:t>
            </a:r>
            <a:r>
              <a:rPr lang="en-US" altLang="en-US" sz="2400" dirty="0"/>
              <a:t> is the science and practice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of designing tasks and workplaces considering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our capabilities and limitations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                                or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fitting the work to the person -  </a:t>
            </a:r>
          </a:p>
          <a:p>
            <a:r>
              <a:rPr lang="en-US" altLang="en-US" sz="2400" dirty="0"/>
              <a:t>User</a:t>
            </a:r>
          </a:p>
          <a:p>
            <a:r>
              <a:rPr lang="en-US" altLang="en-US" sz="2400" dirty="0"/>
              <a:t>Equipment/Workspace</a:t>
            </a:r>
          </a:p>
          <a:p>
            <a:r>
              <a:rPr lang="en-US" altLang="en-US" sz="2400" dirty="0"/>
              <a:t>Tasks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200" y="1263721"/>
            <a:ext cx="3815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Ergonomics</a:t>
            </a: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83C59D2F-135F-4A34-8684-ADCAB0F684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3553" y="1567734"/>
            <a:ext cx="4330215" cy="4351338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14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9446231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Preventative measures: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Position materials as close as possible to avoid extended reaching (at least 6” back for fume hood)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Avoid contact stress – apply foam padding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Reduce eyestrain and awkward postures by keeping viewing window of hood/biological safety cabinet and line of sight unobstructed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Make sure hood/biological safety cabinet lighting is working properly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Use an ergonomic task chair or stool with footrest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Take micro breaks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Fume hoods &amp; biological safety cabinets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065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0351"/>
            <a:ext cx="7083176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Associated risk factors: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 </a:t>
            </a:r>
          </a:p>
          <a:p>
            <a:pPr eaLnBrk="1" hangingPunct="1"/>
            <a:r>
              <a:rPr lang="en-US" altLang="en-US" sz="2400" dirty="0"/>
              <a:t>Repetitive motion</a:t>
            </a:r>
          </a:p>
          <a:p>
            <a:pPr eaLnBrk="1" hangingPunct="1"/>
            <a:r>
              <a:rPr lang="en-US" altLang="en-US" sz="2400" dirty="0"/>
              <a:t>Force</a:t>
            </a:r>
          </a:p>
          <a:p>
            <a:pPr eaLnBrk="1" hangingPunct="1"/>
            <a:r>
              <a:rPr lang="en-US" altLang="en-US" sz="2400" dirty="0"/>
              <a:t>Awkward postures</a:t>
            </a:r>
          </a:p>
          <a:p>
            <a:pPr eaLnBrk="1" hangingPunct="1"/>
            <a:r>
              <a:rPr lang="en-US" altLang="en-US" sz="2400" dirty="0"/>
              <a:t>Contact stress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Micro-Manipulation &amp; Fine Motor Skills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B481D77-6AFB-4B96-AC59-A3A3044ED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83" y="2791815"/>
            <a:ext cx="3073833" cy="24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E438F504-7537-41E8-AD1F-E5008598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82" y="2796346"/>
            <a:ext cx="2522651" cy="247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5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9918843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Preventative measures: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 </a:t>
            </a:r>
          </a:p>
          <a:p>
            <a:pPr eaLnBrk="1" hangingPunct="1"/>
            <a:r>
              <a:rPr lang="en-US" altLang="en-US" sz="2400" dirty="0"/>
              <a:t>Use plastic vials with fewer threads to reduce twisting motions during capping and uncapping lids</a:t>
            </a:r>
          </a:p>
          <a:p>
            <a:pPr eaLnBrk="1" hangingPunct="1"/>
            <a:r>
              <a:rPr lang="en-US" altLang="en-US" sz="2400" dirty="0"/>
              <a:t>Use small pieces of foam where fingers and forceps articulate</a:t>
            </a:r>
          </a:p>
          <a:p>
            <a:pPr eaLnBrk="1" hangingPunct="1"/>
            <a:r>
              <a:rPr lang="en-US" altLang="en-US" sz="2400" dirty="0"/>
              <a:t>Practice using forceps between first and second digits</a:t>
            </a:r>
          </a:p>
          <a:p>
            <a:pPr eaLnBrk="1" hangingPunct="1"/>
            <a:r>
              <a:rPr lang="en-US" altLang="en-US" sz="2400" dirty="0"/>
              <a:t>Tilt storage bins towards workers</a:t>
            </a:r>
          </a:p>
          <a:p>
            <a:pPr eaLnBrk="1" hangingPunct="1"/>
            <a:r>
              <a:rPr lang="en-US" altLang="en-US" sz="2400" dirty="0"/>
              <a:t>Take micro breaks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Micro-Manipulation &amp; Fine Motor Skills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807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8757863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Associated risk factors: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Static postures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Awkward postures – neck, head, and arms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Associated health concerns: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Sore feet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Swelling of the legs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Fatigue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Low back pain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Neck pain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Standing Work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64E86-6426-4D18-B6A9-C0B0C8D9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764" y="1617664"/>
            <a:ext cx="3905113" cy="47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5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8757863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Preventative measures: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 </a:t>
            </a:r>
          </a:p>
          <a:p>
            <a:pPr eaLnBrk="1" hangingPunct="1"/>
            <a:r>
              <a:rPr lang="en-US" altLang="en-US" sz="2400" dirty="0"/>
              <a:t>Proper shoes</a:t>
            </a:r>
          </a:p>
          <a:p>
            <a:pPr eaLnBrk="1" hangingPunct="1"/>
            <a:r>
              <a:rPr lang="en-US" altLang="en-US" sz="2400" dirty="0"/>
              <a:t>Change in posture</a:t>
            </a:r>
          </a:p>
          <a:p>
            <a:pPr eaLnBrk="1" hangingPunct="1"/>
            <a:r>
              <a:rPr lang="en-US" altLang="en-US" sz="2400" dirty="0"/>
              <a:t>Walking</a:t>
            </a:r>
          </a:p>
          <a:p>
            <a:pPr eaLnBrk="1" hangingPunct="1"/>
            <a:r>
              <a:rPr lang="en-US" altLang="en-US" sz="2400" dirty="0"/>
              <a:t>Footrests</a:t>
            </a:r>
          </a:p>
          <a:p>
            <a:pPr eaLnBrk="1" hangingPunct="1"/>
            <a:r>
              <a:rPr lang="en-US" altLang="en-US" sz="2400" dirty="0"/>
              <a:t>Sit/stand stools</a:t>
            </a:r>
          </a:p>
          <a:p>
            <a:pPr eaLnBrk="1" hangingPunct="1"/>
            <a:r>
              <a:rPr lang="en-US" altLang="en-US" sz="2400" dirty="0"/>
              <a:t>Anti-fatigue mats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Standing Work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0593250-186B-418B-BE0A-5A713B28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24" y="2040351"/>
            <a:ext cx="2679787" cy="35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13203700-058C-4089-A631-F089D4F7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377" y="2040351"/>
            <a:ext cx="1967559" cy="35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05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8757863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Computer workstation ergonomic considerations: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/>
            <a:r>
              <a:rPr lang="en-US" altLang="en-US" sz="2400" dirty="0"/>
              <a:t>User</a:t>
            </a:r>
          </a:p>
          <a:p>
            <a:pPr eaLnBrk="1" hangingPunct="1"/>
            <a:r>
              <a:rPr lang="en-US" altLang="en-US" sz="2400" dirty="0"/>
              <a:t>Workstation configuration</a:t>
            </a:r>
          </a:p>
          <a:p>
            <a:pPr lvl="1" eaLnBrk="1" hangingPunct="1"/>
            <a:r>
              <a:rPr lang="en-US" altLang="en-US" sz="2400" dirty="0"/>
              <a:t>Chair</a:t>
            </a:r>
          </a:p>
          <a:p>
            <a:pPr lvl="1" eaLnBrk="1" hangingPunct="1"/>
            <a:r>
              <a:rPr lang="en-US" altLang="en-US" sz="2400" dirty="0"/>
              <a:t>Desk and keyboard/mouse tray</a:t>
            </a:r>
          </a:p>
          <a:p>
            <a:pPr lvl="1" eaLnBrk="1" hangingPunct="1"/>
            <a:r>
              <a:rPr lang="en-US" altLang="en-US" sz="2400" dirty="0"/>
              <a:t>Input devices</a:t>
            </a:r>
          </a:p>
          <a:p>
            <a:pPr lvl="1" eaLnBrk="1" hangingPunct="1"/>
            <a:r>
              <a:rPr lang="en-US" altLang="en-US" sz="2400" dirty="0"/>
              <a:t>Monitor – CRT vs. LCD</a:t>
            </a:r>
          </a:p>
          <a:p>
            <a:pPr eaLnBrk="1" hangingPunct="1"/>
            <a:r>
              <a:rPr lang="en-US" altLang="en-US" sz="2400" dirty="0"/>
              <a:t>Tasks</a:t>
            </a:r>
          </a:p>
          <a:p>
            <a:pPr eaLnBrk="1" hangingPunct="1"/>
            <a:r>
              <a:rPr lang="en-US" altLang="en-US" sz="2400" dirty="0"/>
              <a:t>Office lighting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Computer work</a:t>
            </a:r>
          </a:p>
          <a:p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681E0132-92B3-40EA-A672-AC59FE3D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76" y="3093553"/>
            <a:ext cx="2765889" cy="286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713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10812696" cy="4351338"/>
          </a:xfrm>
        </p:spPr>
        <p:txBody>
          <a:bodyPr numCol="2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Associated risk factors: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i="1" dirty="0"/>
              <a:t> 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Health and injury history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Lifting, carrying, pulling, and pushing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Awkward and static postures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Object weight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br>
              <a:rPr lang="en-US" altLang="en-US" sz="2400" dirty="0"/>
            </a:b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Preventative measures: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Neutral postures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Fitness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Shorten lever arms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Minimize weight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Proper lifting technique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Lifting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50C62-D914-458F-9F98-091DCDFDA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32" y="4131713"/>
            <a:ext cx="1962468" cy="19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8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991884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Questions &amp; Consultation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519996F4-0E26-4556-8178-08075404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05" y="2716633"/>
            <a:ext cx="168122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6D18A5-5175-4932-BEB7-B50D9A1167A4}"/>
              </a:ext>
            </a:extLst>
          </p:cNvPr>
          <p:cNvSpPr txBox="1"/>
          <p:nvPr/>
        </p:nvSpPr>
        <p:spPr>
          <a:xfrm>
            <a:off x="609599" y="5115134"/>
            <a:ext cx="110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/>
              <a:t>If you have additional questions or would like to schedule an ergonomic </a:t>
            </a:r>
            <a:r>
              <a:rPr lang="en-US" alt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evaluation, </a:t>
            </a:r>
            <a:br>
              <a:rPr lang="en-US" alt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1800" dirty="0"/>
              <a:t>contact</a:t>
            </a:r>
            <a:r>
              <a:rPr lang="en-US" altLang="en-US" dirty="0"/>
              <a:t> the Department of Environmental Health &amp; Safety at </a:t>
            </a:r>
            <a:r>
              <a:rPr lang="en-US" altLang="en-US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spok.ehs@wsu.edu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or 8-7621.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961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5181601" cy="4351338"/>
          </a:xfrm>
        </p:spPr>
        <p:txBody>
          <a:bodyPr/>
          <a:lstStyle/>
          <a:p>
            <a:r>
              <a:rPr lang="en-US" altLang="en-US" sz="2400" dirty="0"/>
              <a:t>Prevention of work-related musculoskeletal disorders (WMSDs)</a:t>
            </a:r>
          </a:p>
          <a:p>
            <a:r>
              <a:rPr lang="en-US" altLang="en-US" sz="2400" dirty="0"/>
              <a:t>Reduced fatigue and discomfort</a:t>
            </a:r>
          </a:p>
          <a:p>
            <a:r>
              <a:rPr lang="en-US" altLang="en-US" sz="2400" dirty="0"/>
              <a:t>Increased productivity</a:t>
            </a:r>
          </a:p>
          <a:p>
            <a:r>
              <a:rPr lang="en-US" altLang="en-US" sz="2400" dirty="0"/>
              <a:t>Improved quality of work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200" y="1263721"/>
            <a:ext cx="555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Benefits of Ergonomics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552F0-9B08-4FBD-AB43-513E67EBF6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12AED-9617-4DCB-A496-06717E1B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80" y="1825625"/>
            <a:ext cx="3932658" cy="44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1073050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WMSDs are soft-tissue injuries to muscles, tendons, ligaments, cartilage, blood vessels, and nerves that usually develop gradually.</a:t>
            </a:r>
          </a:p>
          <a:p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They are also known as:</a:t>
            </a:r>
          </a:p>
          <a:p>
            <a:r>
              <a:rPr lang="en-US" altLang="en-US" sz="2400" dirty="0"/>
              <a:t>Cumulative Trauma Disorders (CTDs)</a:t>
            </a:r>
          </a:p>
          <a:p>
            <a:r>
              <a:rPr lang="en-US" altLang="en-US" sz="2400" dirty="0"/>
              <a:t>Repetitive Strain Injuries (RSIs)</a:t>
            </a:r>
          </a:p>
          <a:p>
            <a:r>
              <a:rPr lang="en-US" altLang="en-US" sz="2400" dirty="0"/>
              <a:t>Overuse Injuries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What Are Work-Related Musculoskeletal Disorders?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61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1073050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WMSDs occur in the moving body parts like the neck, back, shoulders, elbows, wrists, fingers and knees.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Low back injury</a:t>
            </a:r>
          </a:p>
          <a:p>
            <a:r>
              <a:rPr lang="en-US" altLang="en-US" sz="2400" dirty="0"/>
              <a:t>Carpal tunnel syndrome		</a:t>
            </a:r>
          </a:p>
          <a:p>
            <a:r>
              <a:rPr lang="en-US" altLang="en-US" sz="2400" dirty="0"/>
              <a:t>Tendonitis</a:t>
            </a:r>
          </a:p>
          <a:p>
            <a:r>
              <a:rPr lang="en-US" altLang="en-US" sz="2400" dirty="0"/>
              <a:t>Tenosynovitis </a:t>
            </a:r>
          </a:p>
          <a:p>
            <a:r>
              <a:rPr lang="en-US" altLang="en-US" sz="2400" dirty="0"/>
              <a:t>Epicondylitis</a:t>
            </a:r>
          </a:p>
          <a:p>
            <a:r>
              <a:rPr lang="en-US" altLang="en-US" sz="2400" dirty="0"/>
              <a:t>De </a:t>
            </a:r>
            <a:r>
              <a:rPr lang="en-US" altLang="en-US" sz="2400" dirty="0" err="1"/>
              <a:t>Quervain’s</a:t>
            </a:r>
            <a:r>
              <a:rPr lang="en-US" altLang="en-US" sz="2400" dirty="0"/>
              <a:t> syndrome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Common Work-Related Musculoskeletal Disorders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BED4A-D17F-490B-BD37-36BE012C4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587" y="2958957"/>
            <a:ext cx="2223500" cy="29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10730502" cy="435133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Discomfort/pain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Swelling	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Loss of range of motion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Stiffness or tight muscles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Hands or feet feel like they are falling “asleep”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Numbness/tingling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Burning sensations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Shooting/stabbing pains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Weakness or clumsiness in the hands; dropping things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400" dirty="0"/>
              <a:t>Having one or more symptom does not mean you have a WMSD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8" y="1263721"/>
            <a:ext cx="1135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spc="-30" dirty="0"/>
              <a:t>Symptoms of Work-Related Musculoskeletal Disorders</a:t>
            </a:r>
            <a:endParaRPr lang="en-US" sz="4000" spc="-3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00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7011257" cy="4351338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WMSDs can develop when demand exceeds capacity. Exposure (intensity, frequency, and duration) to the following risk factors or combination of risk factors might lead to a WMSD:</a:t>
            </a:r>
          </a:p>
          <a:p>
            <a:pPr mar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Awkward and static postures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Highly repetitive motions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High hand force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Contact stress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Vibration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Cold temperatures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Lighting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Causes of Work-Related Musculoskeletal Disorders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5AEB5FE-04FC-44A2-943E-8DAC13C7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40" y="2168155"/>
            <a:ext cx="2614720" cy="40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3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7011257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Preventing and responding to WMSDs involves: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/>
              <a:t> </a:t>
            </a:r>
          </a:p>
          <a:p>
            <a:pPr eaLnBrk="1" hangingPunct="1"/>
            <a:r>
              <a:rPr lang="en-US" altLang="en-US" sz="2400" dirty="0"/>
              <a:t>Designing or modifying the work environment</a:t>
            </a:r>
          </a:p>
          <a:p>
            <a:pPr eaLnBrk="1" hangingPunct="1"/>
            <a:r>
              <a:rPr lang="en-US" altLang="en-US" sz="2400" dirty="0"/>
              <a:t>Task variability</a:t>
            </a:r>
          </a:p>
          <a:p>
            <a:pPr eaLnBrk="1" hangingPunct="1"/>
            <a:r>
              <a:rPr lang="en-US" altLang="en-US" sz="2400" dirty="0"/>
              <a:t>User health/fitness</a:t>
            </a:r>
          </a:p>
          <a:p>
            <a:pPr eaLnBrk="1" hangingPunct="1"/>
            <a:r>
              <a:rPr lang="en-US" altLang="en-US" sz="2400" dirty="0"/>
              <a:t>Professional health care 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Prevention &amp; Treatment of WMSDs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2DCB5-B507-4FA7-A654-C4EB08C3D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005" y="3123343"/>
            <a:ext cx="4507890" cy="31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7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C5F0E-6855-4F40-AA24-107D8BF4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0351"/>
            <a:ext cx="6354935" cy="4351338"/>
          </a:xfrm>
        </p:spPr>
        <p:txBody>
          <a:bodyPr/>
          <a:lstStyle/>
          <a:p>
            <a:pPr marL="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Good design minimizes awkward and static postures by allowing the user to: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400" dirty="0"/>
              <a:t>Sit/stand in neutral postures</a:t>
            </a:r>
          </a:p>
          <a:p>
            <a:pPr eaLnBrk="1" hangingPunct="1"/>
            <a:r>
              <a:rPr lang="en-US" altLang="en-US" sz="2400" dirty="0"/>
              <a:t>Frequently change postures </a:t>
            </a:r>
          </a:p>
          <a:p>
            <a:pPr eaLnBrk="1" hangingPunct="1"/>
            <a:r>
              <a:rPr lang="en-US" altLang="en-US" sz="2400" dirty="0"/>
              <a:t>Locate equipment and materials based on use</a:t>
            </a:r>
          </a:p>
          <a:p>
            <a:pPr eaLnBrk="1" hangingPunct="1"/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Good design = desired postures &amp; motions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5A0F0-A2BE-4924-8C11-C82B8ED91ACA}"/>
              </a:ext>
            </a:extLst>
          </p:cNvPr>
          <p:cNvSpPr txBox="1"/>
          <p:nvPr/>
        </p:nvSpPr>
        <p:spPr>
          <a:xfrm>
            <a:off x="838199" y="1263721"/>
            <a:ext cx="10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/>
              <a:t>Laboratory Design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38B86-5DE2-4097-85D9-D4B0AD7CC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8516" y="3308279"/>
            <a:ext cx="2415283" cy="2868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D771A-0F56-4B54-9ED9-FA552DC5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44" y="1637864"/>
            <a:ext cx="4047107" cy="2048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74BFB-8A09-40FC-9771-95ECC7A81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186" y="3954289"/>
            <a:ext cx="3533821" cy="253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86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WSU Colors 1">
      <a:dk1>
        <a:srgbClr val="000000"/>
      </a:dk1>
      <a:lt1>
        <a:srgbClr val="FFFFFF"/>
      </a:lt1>
      <a:dk2>
        <a:srgbClr val="5E5E5E"/>
      </a:dk2>
      <a:lt2>
        <a:srgbClr val="FEFFFF"/>
      </a:lt2>
      <a:accent1>
        <a:srgbClr val="941100"/>
      </a:accent1>
      <a:accent2>
        <a:srgbClr val="FF2600"/>
      </a:accent2>
      <a:accent3>
        <a:srgbClr val="212121"/>
      </a:accent3>
      <a:accent4>
        <a:srgbClr val="5E5E5E"/>
      </a:accent4>
      <a:accent5>
        <a:srgbClr val="919191"/>
      </a:accent5>
      <a:accent6>
        <a:srgbClr val="A9A9A9"/>
      </a:accent6>
      <a:hlink>
        <a:srgbClr val="0096FF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6E07B8C6FDF4AA9C8148FCBB0BCEE" ma:contentTypeVersion="13" ma:contentTypeDescription="Create a new document." ma:contentTypeScope="" ma:versionID="49ce850cbb3d191cba499a55383cc4ac">
  <xsd:schema xmlns:xsd="http://www.w3.org/2001/XMLSchema" xmlns:xs="http://www.w3.org/2001/XMLSchema" xmlns:p="http://schemas.microsoft.com/office/2006/metadata/properties" xmlns:ns3="048b29e2-e056-46d7-9f03-f58d16224128" xmlns:ns4="29140ecd-3393-4559-a649-14a344578679" targetNamespace="http://schemas.microsoft.com/office/2006/metadata/properties" ma:root="true" ma:fieldsID="4f84a47d4f7ccb64f24a5b2edd7ac802" ns3:_="" ns4:_="">
    <xsd:import namespace="048b29e2-e056-46d7-9f03-f58d16224128"/>
    <xsd:import namespace="29140ecd-3393-4559-a649-14a3445786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b29e2-e056-46d7-9f03-f58d16224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40ecd-3393-4559-a649-14a344578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84AD20-8E31-40FB-8033-B98FDE64CA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EB9E26-3568-414E-AFD4-F92C563E8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b29e2-e056-46d7-9f03-f58d16224128"/>
    <ds:schemaRef ds:uri="29140ecd-3393-4559-a649-14a344578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C67E63-EC69-4C22-BD6C-9F1350632AF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1115</Words>
  <Application>Microsoft Office PowerPoint</Application>
  <PresentationFormat>Widescreen</PresentationFormat>
  <Paragraphs>254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Echelbarger, Denise Sanderson</dc:creator>
  <cp:lastModifiedBy>Van Dongen, Judith</cp:lastModifiedBy>
  <cp:revision>36</cp:revision>
  <dcterms:created xsi:type="dcterms:W3CDTF">2020-07-24T18:41:57Z</dcterms:created>
  <dcterms:modified xsi:type="dcterms:W3CDTF">2020-11-18T21:15:37Z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0x0101000756E07B8C6FDF4AA9C8148FCBB0BCEE</vt:lpwstr>
  </property>
</Properties>
</file>